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1"/>
  </p:notesMasterIdLst>
  <p:sldIdLst>
    <p:sldId id="256" r:id="rId5"/>
    <p:sldId id="258" r:id="rId6"/>
    <p:sldId id="302" r:id="rId7"/>
    <p:sldId id="283" r:id="rId8"/>
    <p:sldId id="284" r:id="rId9"/>
    <p:sldId id="285" r:id="rId10"/>
    <p:sldId id="286" r:id="rId11"/>
    <p:sldId id="288" r:id="rId12"/>
    <p:sldId id="289" r:id="rId13"/>
    <p:sldId id="291" r:id="rId14"/>
    <p:sldId id="298" r:id="rId15"/>
    <p:sldId id="293" r:id="rId16"/>
    <p:sldId id="324" r:id="rId17"/>
    <p:sldId id="294" r:id="rId18"/>
    <p:sldId id="296" r:id="rId19"/>
    <p:sldId id="327" r:id="rId20"/>
    <p:sldId id="325" r:id="rId21"/>
    <p:sldId id="322" r:id="rId22"/>
    <p:sldId id="326" r:id="rId23"/>
    <p:sldId id="297" r:id="rId24"/>
    <p:sldId id="305" r:id="rId25"/>
    <p:sldId id="306" r:id="rId26"/>
    <p:sldId id="321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23" r:id="rId35"/>
    <p:sldId id="314" r:id="rId36"/>
    <p:sldId id="315" r:id="rId37"/>
    <p:sldId id="316" r:id="rId38"/>
    <p:sldId id="317" r:id="rId39"/>
    <p:sldId id="318" r:id="rId4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357" autoAdjust="0"/>
  </p:normalViewPr>
  <p:slideViewPr>
    <p:cSldViewPr>
      <p:cViewPr varScale="1">
        <p:scale>
          <a:sx n="63" d="100"/>
          <a:sy n="63" d="100"/>
        </p:scale>
        <p:origin x="202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4AA1F-3D2B-4D16-B735-FD57A8D95724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6DDB4-007D-48C6-B359-385F75EA5F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85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Filmpje digestief systeem.  Duur 2.39 minuten</a:t>
            </a:r>
          </a:p>
          <a:p>
            <a:endParaRPr lang="nl-NL" dirty="0"/>
          </a:p>
          <a:p>
            <a:r>
              <a:rPr lang="nl-NL" dirty="0"/>
              <a:t>Zie verder boek Anatomie/fysiologie 19 </a:t>
            </a:r>
            <a:r>
              <a:rPr lang="nl-NL" dirty="0" err="1"/>
              <a:t>blz</a:t>
            </a:r>
            <a:r>
              <a:rPr lang="nl-NL" dirty="0"/>
              <a:t> 203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0333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Pathologie boek</a:t>
            </a:r>
          </a:p>
          <a:p>
            <a:r>
              <a:rPr lang="nl-NL" u="sng" dirty="0"/>
              <a:t>Ontkleurde feces</a:t>
            </a:r>
            <a:r>
              <a:rPr lang="nl-NL" dirty="0"/>
              <a:t>: geen bilirubine door de lever in de darmwand uitgescheiden. Oorzaak volledige afsluiting galwegen</a:t>
            </a:r>
          </a:p>
          <a:p>
            <a:r>
              <a:rPr lang="nl-NL" u="sng" dirty="0" err="1"/>
              <a:t>Melena</a:t>
            </a:r>
            <a:r>
              <a:rPr lang="nl-NL" u="sng" dirty="0"/>
              <a:t>:</a:t>
            </a:r>
            <a:r>
              <a:rPr lang="nl-NL" dirty="0"/>
              <a:t> zwart, kleverig en teerachtig met zeer kenmerkende geur. Hemoglobine oxideert tijdens passage dunne-&gt; dikke darm. Komt voor bij spataderbloeding in onderste deel slokdarm(leveraandoening), maagbloeding, ulcus </a:t>
            </a:r>
            <a:r>
              <a:rPr lang="nl-NL" dirty="0" err="1"/>
              <a:t>duodeni</a:t>
            </a:r>
            <a:r>
              <a:rPr lang="nl-NL" dirty="0"/>
              <a:t> (12 </a:t>
            </a:r>
            <a:r>
              <a:rPr lang="nl-NL" dirty="0" err="1"/>
              <a:t>vingerige</a:t>
            </a:r>
            <a:r>
              <a:rPr lang="nl-NL" dirty="0"/>
              <a:t> darm)</a:t>
            </a:r>
          </a:p>
          <a:p>
            <a:r>
              <a:rPr lang="nl-NL" u="sng" dirty="0"/>
              <a:t>Overmatig slijm</a:t>
            </a:r>
            <a:r>
              <a:rPr lang="nl-NL" dirty="0"/>
              <a:t>: kan duiden op ontsteking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735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Bristol Stool </a:t>
            </a:r>
            <a:r>
              <a:rPr lang="nl-NL" dirty="0" err="1"/>
              <a:t>Scale</a:t>
            </a:r>
            <a:r>
              <a:rPr lang="nl-NL" dirty="0"/>
              <a:t> of </a:t>
            </a:r>
            <a:r>
              <a:rPr lang="nl-NL" dirty="0" err="1"/>
              <a:t>bristol</a:t>
            </a:r>
            <a:r>
              <a:rPr lang="nl-NL" dirty="0"/>
              <a:t> stoelgangschaal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444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>
                <a:solidFill>
                  <a:prstClr val="black"/>
                </a:solidFill>
              </a:rPr>
              <a:pPr/>
              <a:t>21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619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Gastro-enteritis = Voedselvergiftiging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>
                <a:solidFill>
                  <a:prstClr val="black"/>
                </a:solidFill>
              </a:rPr>
              <a:pPr/>
              <a:t>22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313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Peritonitis= buikvliesontsteking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191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ProActive</a:t>
            </a:r>
            <a:r>
              <a:rPr lang="nl-NL" dirty="0"/>
              <a:t> </a:t>
            </a:r>
            <a:r>
              <a:rPr lang="nl-NL" dirty="0" err="1"/>
              <a:t>Nursing</a:t>
            </a:r>
            <a:r>
              <a:rPr lang="nl-NL" dirty="0"/>
              <a:t> 327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>
                <a:solidFill>
                  <a:prstClr val="black"/>
                </a:solidFill>
              </a:rPr>
              <a:pPr/>
              <a:t>24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3584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>
                <a:solidFill>
                  <a:prstClr val="black"/>
                </a:solidFill>
              </a:rPr>
              <a:pPr/>
              <a:t>26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1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>
                <a:solidFill>
                  <a:prstClr val="black"/>
                </a:solidFill>
              </a:rPr>
              <a:pPr/>
              <a:t>30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683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ProActive</a:t>
            </a:r>
            <a:r>
              <a:rPr lang="nl-NL" dirty="0"/>
              <a:t> </a:t>
            </a:r>
            <a:r>
              <a:rPr lang="nl-NL" dirty="0" err="1"/>
              <a:t>Nursing</a:t>
            </a:r>
            <a:r>
              <a:rPr lang="nl-NL" dirty="0"/>
              <a:t> 328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>
                <a:solidFill>
                  <a:prstClr val="black"/>
                </a:solidFill>
              </a:rPr>
              <a:pPr/>
              <a:t>32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665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ProActive</a:t>
            </a:r>
            <a:r>
              <a:rPr lang="nl-NL" dirty="0"/>
              <a:t> </a:t>
            </a:r>
            <a:r>
              <a:rPr lang="nl-NL" dirty="0" err="1"/>
              <a:t>Nursing</a:t>
            </a:r>
            <a:r>
              <a:rPr lang="nl-NL" dirty="0"/>
              <a:t> 329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>
                <a:solidFill>
                  <a:prstClr val="black"/>
                </a:solidFill>
              </a:rPr>
              <a:pPr/>
              <a:t>34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1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975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Verminderde hongerprikkel ook bij depressiviteit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Tumor: zwelling, oedeemvorming bij tong, keel, tonsillen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Pathologie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241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Glucose- cholesterol- triglyceriden- albuminegehalte bepalen  </a:t>
            </a:r>
          </a:p>
          <a:p>
            <a:r>
              <a:rPr lang="nl-NL" dirty="0"/>
              <a:t>Handdruk-&gt; slap</a:t>
            </a:r>
          </a:p>
          <a:p>
            <a:r>
              <a:rPr lang="nl-NL" dirty="0"/>
              <a:t>Reactie-&gt; apathisch, moe, passief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170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u="sng" dirty="0"/>
              <a:t>Galaandoeningen</a:t>
            </a:r>
            <a:r>
              <a:rPr lang="nl-NL" dirty="0"/>
              <a:t>: voorbeelden-&gt; obstructie galstenen, tumor of galblaasontsteking</a:t>
            </a:r>
          </a:p>
          <a:p>
            <a:r>
              <a:rPr lang="nl-NL" u="sng" dirty="0" err="1"/>
              <a:t>Pancreatiti</a:t>
            </a:r>
            <a:r>
              <a:rPr lang="nl-NL" dirty="0" err="1"/>
              <a:t>s;oorzaak</a:t>
            </a:r>
            <a:r>
              <a:rPr lang="nl-NL" dirty="0"/>
              <a:t> ziekte galwegen of alcohol misbruik. Acute en chronische variant. Chronisch-&gt; alcoholmisbruik </a:t>
            </a:r>
          </a:p>
          <a:p>
            <a:r>
              <a:rPr lang="nl-NL" u="sng" dirty="0"/>
              <a:t>Lactose intolerantie</a:t>
            </a:r>
            <a:r>
              <a:rPr lang="nl-NL" dirty="0"/>
              <a:t>: gebrek aan lactase geen omzetting in glucose en galactose-&gt; diarree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3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665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Pathologie:</a:t>
            </a:r>
          </a:p>
          <a:p>
            <a:r>
              <a:rPr lang="nl-NL" u="sng" dirty="0"/>
              <a:t>Reflux</a:t>
            </a:r>
            <a:r>
              <a:rPr lang="nl-NL" dirty="0"/>
              <a:t>:  brandend maagzuur omdat sluitspier tussen slokdarm en maag niet goed werkt door bv zwangerschap, overgewicht.</a:t>
            </a:r>
          </a:p>
          <a:p>
            <a:r>
              <a:rPr lang="nl-NL" u="sng" dirty="0"/>
              <a:t>Indigestie</a:t>
            </a:r>
            <a:r>
              <a:rPr lang="nl-NL" dirty="0"/>
              <a:t>: overladen maag, te veel te snel</a:t>
            </a:r>
          </a:p>
          <a:p>
            <a:r>
              <a:rPr lang="nl-NL" u="sng" dirty="0"/>
              <a:t>Paralytische </a:t>
            </a:r>
            <a:r>
              <a:rPr lang="nl-NL" u="sng" dirty="0" err="1"/>
              <a:t>ileus</a:t>
            </a:r>
            <a:r>
              <a:rPr lang="nl-NL" u="sng" dirty="0"/>
              <a:t>: </a:t>
            </a:r>
            <a:r>
              <a:rPr lang="nl-NL" dirty="0"/>
              <a:t>ontbreken peristaltiek. Buik is stil. Oorzaak bv peritonitis, opiaten en postoperatief</a:t>
            </a:r>
          </a:p>
          <a:p>
            <a:r>
              <a:rPr lang="nl-NL" u="sng" dirty="0"/>
              <a:t>Mechanische </a:t>
            </a:r>
            <a:r>
              <a:rPr lang="nl-NL" u="sng" dirty="0" err="1"/>
              <a:t>ileus</a:t>
            </a:r>
            <a:r>
              <a:rPr lang="nl-NL" dirty="0"/>
              <a:t>:  wel peristaltiek, echte afsluiting, koliekpijn. Darm is beklemd, verdraaid, ingestulpt of tumor.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603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Pathologie</a:t>
            </a:r>
          </a:p>
          <a:p>
            <a:r>
              <a:rPr lang="nl-NL" u="sng" dirty="0"/>
              <a:t>Malabsorptie:</a:t>
            </a:r>
            <a:r>
              <a:rPr lang="nl-NL" dirty="0"/>
              <a:t> Verstoring van de opname van voedingsstoffen in de dunne darm. Geeft gewichtsverlies en vettige diarree. Oorzaken van malabsorptie kunnen zijn chronische pancreasaandoeningen, lactose- intolerantie, CF, ziekte van </a:t>
            </a:r>
            <a:r>
              <a:rPr lang="nl-NL" dirty="0" err="1"/>
              <a:t>Crohn</a:t>
            </a:r>
            <a:r>
              <a:rPr lang="nl-NL" dirty="0"/>
              <a:t>, darminfecties e.d.   </a:t>
            </a:r>
          </a:p>
          <a:p>
            <a:endParaRPr lang="nl-NL" dirty="0"/>
          </a:p>
          <a:p>
            <a:r>
              <a:rPr lang="nl-NL" u="sng" dirty="0"/>
              <a:t>Ileostoma</a:t>
            </a:r>
            <a:r>
              <a:rPr lang="nl-NL" dirty="0"/>
              <a:t>: dikke darm verwijdering-&gt; dunne ontlastingen, verhoogde kans op voedingsdeficiëntie  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985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Pathologie boek</a:t>
            </a:r>
          </a:p>
          <a:p>
            <a:r>
              <a:rPr lang="nl-NL" u="sng" dirty="0"/>
              <a:t>Ontkleurde feces</a:t>
            </a:r>
            <a:r>
              <a:rPr lang="nl-NL" dirty="0"/>
              <a:t>: geen bilirubine door de lever in de darmwand uitgescheiden. Oorzaak volledige afsluiting galwegen</a:t>
            </a:r>
          </a:p>
          <a:p>
            <a:r>
              <a:rPr lang="nl-NL" u="sng" dirty="0" err="1"/>
              <a:t>Melena</a:t>
            </a:r>
            <a:r>
              <a:rPr lang="nl-NL" u="sng" dirty="0"/>
              <a:t>:</a:t>
            </a:r>
            <a:r>
              <a:rPr lang="nl-NL" dirty="0"/>
              <a:t> zwart, kleverig en teerachtig met zeer kenmerkende geur. Hemoglobine oxideert tijdens passage dunne-&gt; dikke darm. Komt voor bij spataderbloeding in onderste deel slokdarm(leveraandoening), maagbloeding, ulcus </a:t>
            </a:r>
            <a:r>
              <a:rPr lang="nl-NL" dirty="0" err="1"/>
              <a:t>duodeni</a:t>
            </a:r>
            <a:r>
              <a:rPr lang="nl-NL" dirty="0"/>
              <a:t> (12 </a:t>
            </a:r>
            <a:r>
              <a:rPr lang="nl-NL" dirty="0" err="1"/>
              <a:t>vingerige</a:t>
            </a:r>
            <a:r>
              <a:rPr lang="nl-NL" dirty="0"/>
              <a:t> darm)</a:t>
            </a:r>
          </a:p>
          <a:p>
            <a:r>
              <a:rPr lang="nl-NL" u="sng" dirty="0"/>
              <a:t>Overmatig slijm</a:t>
            </a:r>
            <a:r>
              <a:rPr lang="nl-NL" dirty="0"/>
              <a:t>: kan duiden op ontsteking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DDB4-007D-48C6-B359-385F75EA5F17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73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61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041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69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58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39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07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44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876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85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70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31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32B47-D2FB-40D7-9696-A7DA4DFB93F6}" type="datetimeFigureOut">
              <a:rPr lang="nl-NL" smtClean="0"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5859C-F550-4847-BFFE-9CEA29DA8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39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sa=i&amp;rct=j&amp;q=&amp;esrc=s&amp;source=images&amp;cd=&amp;cad=rja&amp;uact=8&amp;ved=0ahUKEwjoo5XRlLbJAhUEJQ8KHWm9CLgQjRwIBw&amp;url=http://www.diep.info/Diabetes-educatie-Complicaties-Nadere-info-module-Meer-over-neuropathie-Autonome-neuropathie&amp;psig=AFQjCNGv3qSsvjy8hU4vlo1qybyn9op1mw&amp;ust=1448904654921673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source=images&amp;cd=&amp;cad=rja&amp;uact=8&amp;ved=0ahUKEwjWhObLr8fJAhUF_Q4KHcEQAaYQjRwIBw&amp;url=http://openvisie.com/bmi/&amp;bvm=bv.108538919,d.ZWU&amp;psig=AFQjCNGz0onNIO5JY6CHXNK1go9jB2p5Mg&amp;ust=1449495910813237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cUq2TD0b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4632" cy="2187674"/>
          </a:xfrm>
          <a:ln w="76200">
            <a:solidFill>
              <a:schemeClr val="accent6"/>
            </a:solidFill>
          </a:ln>
        </p:spPr>
        <p:txBody>
          <a:bodyPr/>
          <a:lstStyle/>
          <a:p>
            <a:r>
              <a:rPr lang="nl-NL" b="1" dirty="0">
                <a:solidFill>
                  <a:schemeClr val="tx2"/>
                </a:solidFill>
              </a:rPr>
              <a:t>Digestief  systeem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Klinisch redeneren</a:t>
            </a:r>
          </a:p>
          <a:p>
            <a:r>
              <a:rPr lang="nl-NL" dirty="0"/>
              <a:t>Thema 3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384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2"/>
                </a:solidFill>
              </a:rPr>
              <a:t>Klinische problemen bij transport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Gestoorde slikfunctie</a:t>
            </a:r>
          </a:p>
          <a:p>
            <a:r>
              <a:rPr lang="nl-NL" dirty="0"/>
              <a:t>Braken</a:t>
            </a:r>
          </a:p>
          <a:p>
            <a:r>
              <a:rPr lang="nl-NL" dirty="0"/>
              <a:t>Fecaal braken</a:t>
            </a:r>
          </a:p>
          <a:p>
            <a:r>
              <a:rPr lang="nl-NL" dirty="0"/>
              <a:t>Reflux</a:t>
            </a:r>
          </a:p>
          <a:p>
            <a:r>
              <a:rPr lang="nl-NL" dirty="0"/>
              <a:t>Indigestie</a:t>
            </a:r>
          </a:p>
          <a:p>
            <a:r>
              <a:rPr lang="en-US" dirty="0" err="1"/>
              <a:t>Prikkelbare</a:t>
            </a:r>
            <a:r>
              <a:rPr lang="en-US" dirty="0"/>
              <a:t> </a:t>
            </a:r>
            <a:r>
              <a:rPr lang="en-US" dirty="0" err="1"/>
              <a:t>darmsyndroom</a:t>
            </a:r>
            <a:endParaRPr lang="nl-NL" dirty="0"/>
          </a:p>
          <a:p>
            <a:r>
              <a:rPr lang="nl-NL" dirty="0" err="1"/>
              <a:t>Ileus</a:t>
            </a:r>
            <a:r>
              <a:rPr lang="nl-NL" dirty="0"/>
              <a:t>: paralytisch/mechanisch</a:t>
            </a:r>
          </a:p>
        </p:txBody>
      </p:sp>
    </p:spTree>
    <p:extLst>
      <p:ext uri="{BB962C8B-B14F-4D97-AF65-F5344CB8AC3E}">
        <p14:creationId xmlns:p14="http://schemas.microsoft.com/office/powerpoint/2010/main" val="118038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Observeren  bij transport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Peristaltiekgeluiden ausculteren</a:t>
            </a:r>
          </a:p>
          <a:p>
            <a:r>
              <a:rPr lang="nl-NL" dirty="0"/>
              <a:t>Flatulentie observeren</a:t>
            </a:r>
          </a:p>
          <a:p>
            <a:r>
              <a:rPr lang="nl-NL" dirty="0"/>
              <a:t>Buikkrampen observeren</a:t>
            </a:r>
          </a:p>
          <a:p>
            <a:r>
              <a:rPr lang="nl-NL" dirty="0"/>
              <a:t>Antiperistaltiek/braken observeren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8764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Klinische problemen bij absorptie in de darmen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Malabsorptie</a:t>
            </a:r>
          </a:p>
          <a:p>
            <a:r>
              <a:rPr lang="nl-NL" dirty="0"/>
              <a:t>Ileostoma</a:t>
            </a:r>
          </a:p>
        </p:txBody>
      </p:sp>
    </p:spTree>
    <p:extLst>
      <p:ext uri="{BB962C8B-B14F-4D97-AF65-F5344CB8AC3E}">
        <p14:creationId xmlns:p14="http://schemas.microsoft.com/office/powerpoint/2010/main" val="2755743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Steatorroe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725" y="2529681"/>
            <a:ext cx="5280660" cy="3200400"/>
          </a:xfrm>
        </p:spPr>
      </p:pic>
    </p:spTree>
    <p:extLst>
      <p:ext uri="{BB962C8B-B14F-4D97-AF65-F5344CB8AC3E}">
        <p14:creationId xmlns:p14="http://schemas.microsoft.com/office/powerpoint/2010/main" val="1115666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Observeren  bij absorptie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 err="1"/>
              <a:t>Faeces</a:t>
            </a:r>
            <a:r>
              <a:rPr lang="nl-NL" dirty="0"/>
              <a:t> en urine onderzoeken</a:t>
            </a:r>
          </a:p>
          <a:p>
            <a:r>
              <a:rPr lang="nl-NL" dirty="0"/>
              <a:t>Lichaamsgewicht vaststellen/wegen</a:t>
            </a:r>
          </a:p>
          <a:p>
            <a:r>
              <a:rPr lang="nl-NL" dirty="0"/>
              <a:t>Lab </a:t>
            </a:r>
          </a:p>
        </p:txBody>
      </p:sp>
    </p:spTree>
    <p:extLst>
      <p:ext uri="{BB962C8B-B14F-4D97-AF65-F5344CB8AC3E}">
        <p14:creationId xmlns:p14="http://schemas.microsoft.com/office/powerpoint/2010/main" val="2834903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538" y="1268760"/>
            <a:ext cx="3409950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problemen bij defecatie?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5797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Klinische problemen bij defecatie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Obstipatie</a:t>
            </a:r>
          </a:p>
          <a:p>
            <a:r>
              <a:rPr lang="nl-NL" dirty="0"/>
              <a:t>Acute/chronische diarree</a:t>
            </a:r>
          </a:p>
          <a:p>
            <a:r>
              <a:rPr lang="nl-NL" dirty="0"/>
              <a:t>Ontkleurde feces</a:t>
            </a:r>
          </a:p>
          <a:p>
            <a:r>
              <a:rPr lang="nl-NL" dirty="0"/>
              <a:t>Bloed bij feces</a:t>
            </a:r>
          </a:p>
          <a:p>
            <a:r>
              <a:rPr lang="nl-NL" dirty="0" err="1"/>
              <a:t>Melena</a:t>
            </a:r>
            <a:endParaRPr lang="nl-NL" dirty="0"/>
          </a:p>
          <a:p>
            <a:r>
              <a:rPr lang="nl-NL" dirty="0"/>
              <a:t>Overmatige slijm bij de feces</a:t>
            </a:r>
          </a:p>
          <a:p>
            <a:r>
              <a:rPr lang="nl-NL" dirty="0"/>
              <a:t>Wormen</a:t>
            </a:r>
          </a:p>
          <a:p>
            <a:r>
              <a:rPr lang="nl-NL" dirty="0"/>
              <a:t>Fecaal braken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106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Ontkleurde </a:t>
            </a:r>
            <a:r>
              <a:rPr lang="nl-NL" dirty="0" err="1"/>
              <a:t>faeces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772816"/>
            <a:ext cx="3429000" cy="3429000"/>
          </a:xfrm>
        </p:spPr>
      </p:pic>
    </p:spTree>
    <p:extLst>
      <p:ext uri="{BB962C8B-B14F-4D97-AF65-F5344CB8AC3E}">
        <p14:creationId xmlns:p14="http://schemas.microsoft.com/office/powerpoint/2010/main" val="2637326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npc.root\redirect$\ecm.varwijk\Pictures\mele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0" y="1600200"/>
            <a:ext cx="42545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2915816" y="40466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err="1"/>
              <a:t>Melena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413990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Wormen 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496" y="2665317"/>
            <a:ext cx="4890211" cy="3354019"/>
          </a:xfrm>
        </p:spPr>
      </p:pic>
    </p:spTree>
    <p:extLst>
      <p:ext uri="{BB962C8B-B14F-4D97-AF65-F5344CB8AC3E}">
        <p14:creationId xmlns:p14="http://schemas.microsoft.com/office/powerpoint/2010/main" val="173815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Theorie bij digestief systeem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Deze week</a:t>
            </a:r>
          </a:p>
          <a:p>
            <a:r>
              <a:rPr lang="nl-NL" dirty="0"/>
              <a:t>Anatomie : Hoofdstuk 19</a:t>
            </a:r>
          </a:p>
          <a:p>
            <a:r>
              <a:rPr lang="nl-NL" dirty="0"/>
              <a:t>Pathologie: Hoofdstuk 18 of module 8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4718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accent1"/>
                </a:solidFill>
              </a:rPr>
              <a:t>Observaties bij defecatie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Observeren op kleur, geur, en consistentie</a:t>
            </a:r>
          </a:p>
          <a:p>
            <a:r>
              <a:rPr lang="nl-NL" dirty="0"/>
              <a:t>Defecatiepatroon observeren: frequentie en hoeveelheid</a:t>
            </a:r>
          </a:p>
        </p:txBody>
      </p:sp>
    </p:spTree>
    <p:extLst>
      <p:ext uri="{BB962C8B-B14F-4D97-AF65-F5344CB8AC3E}">
        <p14:creationId xmlns:p14="http://schemas.microsoft.com/office/powerpoint/2010/main" val="1821840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Vitale dreigingen bij digestief systeem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1. Gastro-enteritis</a:t>
            </a:r>
          </a:p>
          <a:p>
            <a:pPr marL="0" indent="0">
              <a:buNone/>
            </a:pPr>
            <a:r>
              <a:rPr lang="nl-NL" dirty="0"/>
              <a:t>2. Peritonitis</a:t>
            </a:r>
          </a:p>
          <a:p>
            <a:pPr marL="0" indent="0">
              <a:buNone/>
            </a:pPr>
            <a:r>
              <a:rPr lang="nl-NL" dirty="0"/>
              <a:t>3. Maag-/darmbloedingen</a:t>
            </a:r>
          </a:p>
          <a:p>
            <a:pPr marL="0" indent="0">
              <a:buNone/>
            </a:pPr>
            <a:r>
              <a:rPr lang="nl-NL" dirty="0"/>
              <a:t>         </a:t>
            </a:r>
            <a:r>
              <a:rPr lang="nl-NL" i="1" u="sng" dirty="0"/>
              <a:t>hoge en lage </a:t>
            </a:r>
            <a:r>
              <a:rPr lang="nl-NL" i="1" dirty="0"/>
              <a:t>tractus </a:t>
            </a:r>
            <a:r>
              <a:rPr lang="nl-NL" i="1" dirty="0" err="1"/>
              <a:t>digestivus</a:t>
            </a:r>
            <a:r>
              <a:rPr lang="nl-NL" i="1" dirty="0"/>
              <a:t> bloedingen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4. Ondervoeding/ Anorexia nervosa</a:t>
            </a:r>
          </a:p>
          <a:p>
            <a:pPr marL="0" indent="0">
              <a:buNone/>
            </a:pPr>
            <a:r>
              <a:rPr lang="nl-NL" dirty="0"/>
              <a:t>5. Morbide obesitas</a:t>
            </a:r>
          </a:p>
        </p:txBody>
      </p:sp>
    </p:spTree>
    <p:extLst>
      <p:ext uri="{BB962C8B-B14F-4D97-AF65-F5344CB8AC3E}">
        <p14:creationId xmlns:p14="http://schemas.microsoft.com/office/powerpoint/2010/main" val="1912738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2"/>
                </a:solidFill>
              </a:rPr>
              <a:t>Vitale dreiging bij gastro-enteritis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Verminderde inname, vertering, absorptie en frequente defecatie</a:t>
            </a:r>
          </a:p>
          <a:p>
            <a:r>
              <a:rPr lang="nl-NL" dirty="0"/>
              <a:t>Waterdunne ontlasting (gevaar </a:t>
            </a:r>
            <a:r>
              <a:rPr lang="nl-NL" dirty="0" err="1"/>
              <a:t>metabole</a:t>
            </a:r>
            <a:r>
              <a:rPr lang="nl-NL" dirty="0"/>
              <a:t> acidose)</a:t>
            </a:r>
          </a:p>
          <a:p>
            <a:r>
              <a:rPr lang="nl-NL" dirty="0"/>
              <a:t>Groot vochtverlies: dehydratie en snelle en algehele verzwakking</a:t>
            </a:r>
          </a:p>
          <a:p>
            <a:r>
              <a:rPr lang="nl-NL" dirty="0"/>
              <a:t>Ziekenhuis opname bij kinderen/kwetsbaren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2344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24744"/>
            <a:ext cx="5715000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2339752" y="16947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tx2"/>
                </a:solidFill>
              </a:rPr>
              <a:t>                Peritonitis </a:t>
            </a:r>
          </a:p>
        </p:txBody>
      </p:sp>
    </p:spTree>
    <p:extLst>
      <p:ext uri="{BB962C8B-B14F-4D97-AF65-F5344CB8AC3E}">
        <p14:creationId xmlns:p14="http://schemas.microsoft.com/office/powerpoint/2010/main" val="2904741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Vitale dreiging bij peritonitis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Ontsteking peritoneum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Oorzaken: geïnfecteerd orgaan in buikholte</a:t>
            </a:r>
          </a:p>
          <a:p>
            <a:pPr marL="0" indent="0">
              <a:buNone/>
            </a:pPr>
            <a:r>
              <a:rPr lang="nl-NL" dirty="0"/>
              <a:t>      </a:t>
            </a:r>
            <a:r>
              <a:rPr lang="nl-NL" i="1" dirty="0"/>
              <a:t>(peritoneale dialyse/ lekkage na OK)</a:t>
            </a:r>
            <a:endParaRPr lang="nl-NL" dirty="0"/>
          </a:p>
          <a:p>
            <a:r>
              <a:rPr lang="nl-NL" dirty="0"/>
              <a:t>Perforatie: inhoud van maag, darm, galblaas of appendix in contact met het dunne buikvlies</a:t>
            </a:r>
          </a:p>
        </p:txBody>
      </p:sp>
    </p:spTree>
    <p:extLst>
      <p:ext uri="{BB962C8B-B14F-4D97-AF65-F5344CB8AC3E}">
        <p14:creationId xmlns:p14="http://schemas.microsoft.com/office/powerpoint/2010/main" val="1271421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se1.mm.bing.net/th?&amp;id=OIP.M1feed5903d5eaea617e901e8607963d6o0&amp;w=300&amp;h=217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44824"/>
            <a:ext cx="571500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peritonitis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5232" y="1412776"/>
            <a:ext cx="8229600" cy="4525963"/>
          </a:xfrm>
        </p:spPr>
        <p:txBody>
          <a:bodyPr/>
          <a:lstStyle/>
          <a:p>
            <a:r>
              <a:rPr lang="nl-NL" dirty="0"/>
              <a:t>Gevaar: </a:t>
            </a:r>
          </a:p>
          <a:p>
            <a:pPr marL="0" indent="0">
              <a:buNone/>
            </a:pPr>
            <a:r>
              <a:rPr lang="nl-NL" dirty="0"/>
              <a:t>     abcessen en verklevingen</a:t>
            </a:r>
          </a:p>
          <a:p>
            <a:pPr marL="0" indent="0">
              <a:buNone/>
            </a:pPr>
            <a:r>
              <a:rPr lang="nl-NL" dirty="0"/>
              <a:t>     </a:t>
            </a:r>
            <a:r>
              <a:rPr lang="nl-NL" dirty="0" err="1"/>
              <a:t>Ileus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     dehydratie en </a:t>
            </a:r>
          </a:p>
          <a:p>
            <a:pPr marL="0" indent="0">
              <a:buNone/>
            </a:pPr>
            <a:r>
              <a:rPr lang="nl-NL" dirty="0"/>
              <a:t>                </a:t>
            </a:r>
            <a:r>
              <a:rPr lang="nl-NL" dirty="0" err="1"/>
              <a:t>electrolytenverlies</a:t>
            </a:r>
            <a:endParaRPr lang="nl-NL" dirty="0"/>
          </a:p>
          <a:p>
            <a:r>
              <a:rPr lang="nl-NL" dirty="0"/>
              <a:t>Grote kans</a:t>
            </a:r>
          </a:p>
          <a:p>
            <a:pPr marL="0" indent="0">
              <a:buNone/>
            </a:pPr>
            <a:r>
              <a:rPr lang="nl-NL" dirty="0"/>
              <a:t>          op een sepsis 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5295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Vitale dreiging maagdarmbloedingen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Hoge tractus-</a:t>
            </a:r>
            <a:r>
              <a:rPr lang="nl-NL" dirty="0" err="1"/>
              <a:t>digestivusbloeding</a:t>
            </a:r>
            <a:endParaRPr lang="nl-NL" dirty="0"/>
          </a:p>
          <a:p>
            <a:endParaRPr lang="nl-NL" dirty="0"/>
          </a:p>
          <a:p>
            <a:r>
              <a:rPr lang="nl-NL" dirty="0"/>
              <a:t>Lage tractus-</a:t>
            </a:r>
            <a:r>
              <a:rPr lang="nl-NL" dirty="0" err="1"/>
              <a:t>digestivusbloeding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99953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Hoge tractus-</a:t>
            </a:r>
            <a:r>
              <a:rPr lang="nl-NL" dirty="0" err="1"/>
              <a:t>digestivusbloeding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Bloeding uit oesophagus, maag, duodenum, galwegen en pancreas</a:t>
            </a:r>
          </a:p>
          <a:p>
            <a:endParaRPr lang="nl-NL" dirty="0"/>
          </a:p>
          <a:p>
            <a:r>
              <a:rPr lang="nl-NL" dirty="0"/>
              <a:t>Vitale dreiging:</a:t>
            </a:r>
          </a:p>
          <a:p>
            <a:pPr marL="0" indent="0">
              <a:buNone/>
            </a:pPr>
            <a:r>
              <a:rPr lang="nl-NL" dirty="0"/>
              <a:t>      door hypovolemische shock en </a:t>
            </a:r>
          </a:p>
          <a:p>
            <a:pPr marL="0" indent="0">
              <a:buNone/>
            </a:pPr>
            <a:r>
              <a:rPr lang="nl-NL" dirty="0"/>
              <a:t>              aspiratie bij bloedbraken. </a:t>
            </a:r>
          </a:p>
        </p:txBody>
      </p:sp>
    </p:spTree>
    <p:extLst>
      <p:ext uri="{BB962C8B-B14F-4D97-AF65-F5344CB8AC3E}">
        <p14:creationId xmlns:p14="http://schemas.microsoft.com/office/powerpoint/2010/main" val="3459495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assets.kennislink.nl/upload/138741_962_1128421130897-4_Maagbloe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799"/>
            <a:ext cx="4824536" cy="464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57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Lage tractus-</a:t>
            </a:r>
            <a:r>
              <a:rPr lang="nl-NL" dirty="0" err="1"/>
              <a:t>divestivusbloeding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Bloeding in het onderste deel: </a:t>
            </a:r>
          </a:p>
          <a:p>
            <a:pPr marL="0" indent="0">
              <a:buNone/>
            </a:pPr>
            <a:r>
              <a:rPr lang="nl-NL" dirty="0"/>
              <a:t>        ileum, colon en rectum</a:t>
            </a:r>
          </a:p>
          <a:p>
            <a:endParaRPr lang="nl-NL" dirty="0"/>
          </a:p>
          <a:p>
            <a:r>
              <a:rPr lang="nl-NL" dirty="0"/>
              <a:t>Vitale dreiging : hypovolemische shock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845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nl-NL" dirty="0"/>
              <a:t>Digestief systeem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/>
          </a:p>
          <a:p>
            <a:r>
              <a:rPr lang="en-US" i="1" dirty="0" err="1"/>
              <a:t>Digestief</a:t>
            </a:r>
            <a:r>
              <a:rPr lang="en-US" i="1" dirty="0"/>
              <a:t> </a:t>
            </a:r>
            <a:r>
              <a:rPr lang="en-US" i="1" dirty="0" err="1"/>
              <a:t>systeem</a:t>
            </a:r>
            <a:endParaRPr lang="en-US" i="1" dirty="0"/>
          </a:p>
          <a:p>
            <a:r>
              <a:rPr lang="en-US" i="1" dirty="0" err="1"/>
              <a:t>Maag</a:t>
            </a:r>
            <a:r>
              <a:rPr lang="en-US" i="1" dirty="0"/>
              <a:t>- </a:t>
            </a:r>
            <a:r>
              <a:rPr lang="en-US" i="1" dirty="0" err="1"/>
              <a:t>darmstelsel</a:t>
            </a:r>
            <a:endParaRPr lang="en-US" i="1" dirty="0"/>
          </a:p>
          <a:p>
            <a:r>
              <a:rPr lang="en-US" i="1" dirty="0" err="1"/>
              <a:t>Spijsvertering</a:t>
            </a:r>
            <a:endParaRPr lang="en-US" i="1" dirty="0"/>
          </a:p>
          <a:p>
            <a:r>
              <a:rPr lang="en-US" i="1" dirty="0" err="1"/>
              <a:t>Tractus</a:t>
            </a:r>
            <a:r>
              <a:rPr lang="en-US" i="1" dirty="0"/>
              <a:t> </a:t>
            </a:r>
            <a:r>
              <a:rPr lang="en-US" i="1" dirty="0" err="1"/>
              <a:t>digestivus</a:t>
            </a:r>
            <a:endParaRPr lang="nl-NL" i="1" dirty="0"/>
          </a:p>
        </p:txBody>
      </p:sp>
      <p:pic>
        <p:nvPicPr>
          <p:cNvPr id="1032" name="Picture 8" descr="http://www.diep.info/sites/default/files/plaatjes/inhoud/autonome-neuropathi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644" y="1381236"/>
            <a:ext cx="4407356" cy="48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23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2"/>
                </a:solidFill>
              </a:rPr>
              <a:t>Vitale dreiging bij ondervoeding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Cachexie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Tekort aan belangrijke voedingsstoffen en tekort aan energie</a:t>
            </a:r>
          </a:p>
          <a:p>
            <a:r>
              <a:rPr lang="nl-NL" dirty="0"/>
              <a:t>Oorzaken: </a:t>
            </a:r>
          </a:p>
          <a:p>
            <a:pPr marL="0" indent="0">
              <a:buNone/>
            </a:pPr>
            <a:r>
              <a:rPr lang="nl-NL" dirty="0"/>
              <a:t>    te weinig of verkeerde voeding </a:t>
            </a:r>
          </a:p>
          <a:p>
            <a:pPr marL="0" indent="0">
              <a:buNone/>
            </a:pPr>
            <a:r>
              <a:rPr lang="nl-NL" dirty="0"/>
              <a:t>         darmziekten</a:t>
            </a:r>
          </a:p>
          <a:p>
            <a:pPr marL="0" indent="0">
              <a:buNone/>
            </a:pPr>
            <a:r>
              <a:rPr lang="nl-NL" dirty="0"/>
              <a:t>              stofwisselingsstoornissen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23444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Ondervoeding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Symptomen:</a:t>
            </a:r>
          </a:p>
          <a:p>
            <a:pPr lvl="1">
              <a:buFont typeface="Courier New" pitchFamily="49" charset="0"/>
              <a:buChar char="o"/>
            </a:pPr>
            <a:r>
              <a:rPr lang="nl-NL" dirty="0"/>
              <a:t>Uitputting</a:t>
            </a:r>
          </a:p>
          <a:p>
            <a:pPr lvl="1">
              <a:buFont typeface="Courier New" pitchFamily="49" charset="0"/>
              <a:buChar char="o"/>
            </a:pPr>
            <a:r>
              <a:rPr lang="nl-NL" dirty="0"/>
              <a:t>Lage temp, RR, HF</a:t>
            </a:r>
          </a:p>
          <a:p>
            <a:pPr lvl="1">
              <a:buFont typeface="Courier New" pitchFamily="49" charset="0"/>
              <a:buChar char="o"/>
            </a:pPr>
            <a:r>
              <a:rPr lang="nl-NL" dirty="0" err="1"/>
              <a:t>Hartrimtestoornissen</a:t>
            </a:r>
            <a:endParaRPr lang="nl-NL" dirty="0"/>
          </a:p>
          <a:p>
            <a:pPr lvl="1">
              <a:buFont typeface="Courier New" pitchFamily="49" charset="0"/>
              <a:buChar char="o"/>
            </a:pPr>
            <a:r>
              <a:rPr lang="nl-NL" dirty="0"/>
              <a:t>Osteoporose</a:t>
            </a:r>
          </a:p>
          <a:p>
            <a:pPr lvl="1">
              <a:buFont typeface="Courier New" pitchFamily="49" charset="0"/>
              <a:buChar char="o"/>
            </a:pPr>
            <a:r>
              <a:rPr lang="nl-NL" dirty="0"/>
              <a:t>Wegblijven menstruatie etc.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Vitale dreiging: overlijden door  </a:t>
            </a:r>
          </a:p>
          <a:p>
            <a:pPr marL="0" indent="0">
              <a:buNone/>
            </a:pPr>
            <a:r>
              <a:rPr lang="nl-NL" dirty="0"/>
              <a:t>                                  hartritmestoornissen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8224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2"/>
                </a:solidFill>
              </a:rPr>
              <a:t>Vitale dreiging anorexia nervosa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Psychische eetstoornis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15% of meer van lichaamsgewicht is verloren</a:t>
            </a:r>
          </a:p>
          <a:p>
            <a:endParaRPr lang="nl-NL" dirty="0"/>
          </a:p>
          <a:p>
            <a:r>
              <a:rPr lang="nl-NL" dirty="0"/>
              <a:t>Vaak meisjes tussen 14 en 18</a:t>
            </a:r>
          </a:p>
          <a:p>
            <a:endParaRPr lang="nl-NL" dirty="0"/>
          </a:p>
          <a:p>
            <a:r>
              <a:rPr lang="nl-NL" dirty="0"/>
              <a:t>Verhoogde kans op vroegtijdige sterfte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8682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http://tse1.mm.bing.net/th?&amp;id=OIP.M2293636a436d70c3e4a864d23a3ed178H0&amp;w=299&amp;h=299&amp;c=0&amp;pid=1.9&amp;rs=0&amp;p=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6016327" cy="601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1828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Vitale dreiging bij morbide obesitas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2050" name="Picture 2" descr="http://openvisie.com/openvisie.com/wp-content/uploads/2014/04/BMItabel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296" y="1700808"/>
            <a:ext cx="6010055" cy="452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994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 morbide obesitas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u="sng" dirty="0"/>
              <a:t>Gevolgen</a:t>
            </a:r>
            <a:r>
              <a:rPr lang="nl-NL" dirty="0"/>
              <a:t>: </a:t>
            </a:r>
          </a:p>
          <a:p>
            <a:pPr>
              <a:buFont typeface="Courier New" pitchFamily="49" charset="0"/>
              <a:buChar char="o"/>
            </a:pPr>
            <a:r>
              <a:rPr lang="nl-NL" sz="3000" dirty="0"/>
              <a:t>    verhoogd risico op kanker,</a:t>
            </a:r>
          </a:p>
          <a:p>
            <a:pPr>
              <a:buFont typeface="Courier New" pitchFamily="49" charset="0"/>
              <a:buChar char="o"/>
            </a:pPr>
            <a:r>
              <a:rPr lang="nl-NL" sz="3000" dirty="0"/>
              <a:t>     </a:t>
            </a:r>
            <a:r>
              <a:rPr lang="nl-NL" sz="3000" dirty="0" err="1"/>
              <a:t>hart-en</a:t>
            </a:r>
            <a:r>
              <a:rPr lang="nl-NL" sz="3000" dirty="0"/>
              <a:t> vaatziekten – CVA, cardiale infarcten</a:t>
            </a:r>
          </a:p>
          <a:p>
            <a:pPr>
              <a:buFont typeface="Courier New" pitchFamily="49" charset="0"/>
              <a:buChar char="o"/>
            </a:pPr>
            <a:r>
              <a:rPr lang="nl-NL" dirty="0"/>
              <a:t>     hypertensie</a:t>
            </a:r>
          </a:p>
          <a:p>
            <a:pPr>
              <a:buFont typeface="Courier New" pitchFamily="49" charset="0"/>
              <a:buChar char="o"/>
            </a:pPr>
            <a:r>
              <a:rPr lang="nl-NL" dirty="0"/>
              <a:t>      kortademigheid</a:t>
            </a:r>
          </a:p>
          <a:p>
            <a:pPr>
              <a:buFont typeface="Courier New" pitchFamily="49" charset="0"/>
              <a:buChar char="o"/>
            </a:pPr>
            <a:r>
              <a:rPr lang="nl-NL" dirty="0"/>
              <a:t>      huidproblemen</a:t>
            </a:r>
          </a:p>
          <a:p>
            <a:pPr>
              <a:buFont typeface="Courier New" pitchFamily="49" charset="0"/>
              <a:buChar char="o"/>
            </a:pPr>
            <a:r>
              <a:rPr lang="nl-NL" dirty="0"/>
              <a:t>      DM </a:t>
            </a:r>
            <a:r>
              <a:rPr lang="nl-NL" dirty="0" err="1"/>
              <a:t>ll</a:t>
            </a:r>
            <a:endParaRPr lang="nl-NL" dirty="0"/>
          </a:p>
          <a:p>
            <a:pPr>
              <a:buFont typeface="Courier New" pitchFamily="49" charset="0"/>
              <a:buChar char="o"/>
            </a:pPr>
            <a:r>
              <a:rPr lang="nl-NL" dirty="0"/>
              <a:t>      onvruchtbaarheid</a:t>
            </a:r>
          </a:p>
          <a:p>
            <a:pPr>
              <a:buFont typeface="Courier New" pitchFamily="49" charset="0"/>
              <a:buChar char="o"/>
            </a:pPr>
            <a:r>
              <a:rPr lang="nl-NL" dirty="0"/>
              <a:t>      psychische aandoeningen</a:t>
            </a:r>
          </a:p>
        </p:txBody>
      </p:sp>
    </p:spTree>
    <p:extLst>
      <p:ext uri="{BB962C8B-B14F-4D97-AF65-F5344CB8AC3E}">
        <p14:creationId xmlns:p14="http://schemas.microsoft.com/office/powerpoint/2010/main" val="3194346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Morbide obesitas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Vitale dreiging:</a:t>
            </a:r>
          </a:p>
          <a:p>
            <a:pPr marL="0" indent="0">
              <a:buNone/>
            </a:pPr>
            <a:r>
              <a:rPr lang="nl-NL" dirty="0"/>
              <a:t>    invaliderend, </a:t>
            </a:r>
          </a:p>
          <a:p>
            <a:pPr marL="0" indent="0">
              <a:buNone/>
            </a:pPr>
            <a:r>
              <a:rPr lang="nl-NL" dirty="0"/>
              <a:t>    kortere</a:t>
            </a:r>
          </a:p>
          <a:p>
            <a:pPr marL="0" indent="0">
              <a:buNone/>
            </a:pPr>
            <a:r>
              <a:rPr lang="nl-NL" dirty="0"/>
              <a:t>        levensverwachting</a:t>
            </a:r>
          </a:p>
        </p:txBody>
      </p:sp>
      <p:pic>
        <p:nvPicPr>
          <p:cNvPr id="4098" name="Picture 2" descr="http://medischcontact.artsennet.nl/static/images/medischcontact/AMGATE_6059_138_TICH_R2144072221329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4188460" cy="320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71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Digestief systeem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https://www.youtube.com/watch?v=ecUq2TD0blE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4048125" cy="3821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63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Verschillende klinische problemen bij het digestief systeem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Inname en behoefte</a:t>
            </a:r>
          </a:p>
          <a:p>
            <a:r>
              <a:rPr lang="nl-NL" dirty="0"/>
              <a:t>Afbraak en vertering</a:t>
            </a:r>
          </a:p>
          <a:p>
            <a:r>
              <a:rPr lang="nl-NL" dirty="0"/>
              <a:t>Transport</a:t>
            </a:r>
          </a:p>
          <a:p>
            <a:r>
              <a:rPr lang="nl-NL" dirty="0"/>
              <a:t>Absorptie</a:t>
            </a:r>
          </a:p>
          <a:p>
            <a:r>
              <a:rPr lang="nl-NL" dirty="0"/>
              <a:t>Defecatie </a:t>
            </a:r>
          </a:p>
        </p:txBody>
      </p:sp>
    </p:spTree>
    <p:extLst>
      <p:ext uri="{BB962C8B-B14F-4D97-AF65-F5344CB8AC3E}">
        <p14:creationId xmlns:p14="http://schemas.microsoft.com/office/powerpoint/2010/main" val="291553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Klinische problemen bij inname en behoefte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Te ziek om te eten</a:t>
            </a:r>
          </a:p>
          <a:p>
            <a:r>
              <a:rPr lang="nl-NL" dirty="0"/>
              <a:t>Psychosociale problemen</a:t>
            </a:r>
          </a:p>
          <a:p>
            <a:r>
              <a:rPr lang="nl-NL" dirty="0"/>
              <a:t>Verminderde hongerprikkel &gt; 70 jaar</a:t>
            </a:r>
          </a:p>
          <a:p>
            <a:r>
              <a:rPr lang="nl-NL" dirty="0"/>
              <a:t>Misselijkheid /braken</a:t>
            </a:r>
          </a:p>
          <a:p>
            <a:r>
              <a:rPr lang="nl-NL" dirty="0" err="1"/>
              <a:t>Dieëten</a:t>
            </a:r>
            <a:endParaRPr lang="nl-NL" dirty="0"/>
          </a:p>
          <a:p>
            <a:r>
              <a:rPr lang="nl-NL" dirty="0"/>
              <a:t>Therapieontrouw bv diabetes, voedselallergie</a:t>
            </a:r>
          </a:p>
          <a:p>
            <a:r>
              <a:rPr lang="nl-NL" dirty="0"/>
              <a:t>Tumoren</a:t>
            </a:r>
          </a:p>
        </p:txBody>
      </p:sp>
    </p:spTree>
    <p:extLst>
      <p:ext uri="{BB962C8B-B14F-4D97-AF65-F5344CB8AC3E}">
        <p14:creationId xmlns:p14="http://schemas.microsoft.com/office/powerpoint/2010/main" val="41684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b="1" dirty="0">
                <a:solidFill>
                  <a:schemeClr val="tx2"/>
                </a:solidFill>
              </a:rPr>
              <a:t>Bewakingsmogelijkheden/ observaties inname en behoefte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Eetlust, eetgedrag en smaak observeren</a:t>
            </a:r>
          </a:p>
          <a:p>
            <a:r>
              <a:rPr lang="nl-NL" dirty="0"/>
              <a:t>Lichaamsgewicht, lengteverhouding (BMI)</a:t>
            </a:r>
          </a:p>
          <a:p>
            <a:r>
              <a:rPr lang="nl-NL" dirty="0"/>
              <a:t>Gewichtsverlies en gewichtstoename berekenen</a:t>
            </a:r>
          </a:p>
          <a:p>
            <a:r>
              <a:rPr lang="nl-NL" dirty="0"/>
              <a:t>Huid- en haarconditie observeren</a:t>
            </a:r>
          </a:p>
          <a:p>
            <a:r>
              <a:rPr lang="nl-NL" dirty="0"/>
              <a:t>Handdruk voelen</a:t>
            </a:r>
          </a:p>
          <a:p>
            <a:r>
              <a:rPr lang="nl-NL" dirty="0"/>
              <a:t>Reactie observeren</a:t>
            </a:r>
          </a:p>
          <a:p>
            <a:r>
              <a:rPr lang="nl-NL" dirty="0"/>
              <a:t>Slikvermogen observeren</a:t>
            </a:r>
          </a:p>
        </p:txBody>
      </p:sp>
    </p:spTree>
    <p:extLst>
      <p:ext uri="{BB962C8B-B14F-4D97-AF65-F5344CB8AC3E}">
        <p14:creationId xmlns:p14="http://schemas.microsoft.com/office/powerpoint/2010/main" val="340432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b="1" dirty="0">
                <a:solidFill>
                  <a:schemeClr val="tx2"/>
                </a:solidFill>
              </a:rPr>
              <a:t>Klinische problemen bij afbraak en vertering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Gebitsproblemen</a:t>
            </a:r>
          </a:p>
          <a:p>
            <a:r>
              <a:rPr lang="en-US" dirty="0" err="1"/>
              <a:t>Problemen</a:t>
            </a:r>
            <a:r>
              <a:rPr lang="en-US" dirty="0"/>
              <a:t> met de </a:t>
            </a:r>
            <a:r>
              <a:rPr lang="en-US" dirty="0" err="1"/>
              <a:t>aanmaak</a:t>
            </a:r>
            <a:r>
              <a:rPr lang="en-US" dirty="0"/>
              <a:t> van gal</a:t>
            </a:r>
            <a:endParaRPr lang="nl-NL" dirty="0"/>
          </a:p>
          <a:p>
            <a:r>
              <a:rPr lang="nl-NL" dirty="0"/>
              <a:t>Pancreatitis-&gt; chronisch of acuut</a:t>
            </a:r>
          </a:p>
          <a:p>
            <a:r>
              <a:rPr lang="nl-NL" dirty="0"/>
              <a:t>Pancreaskopcarcinoom</a:t>
            </a:r>
          </a:p>
          <a:p>
            <a:r>
              <a:rPr lang="nl-NL" dirty="0"/>
              <a:t>Lactose- intolerantie </a:t>
            </a:r>
          </a:p>
        </p:txBody>
      </p:sp>
    </p:spTree>
    <p:extLst>
      <p:ext uri="{BB962C8B-B14F-4D97-AF65-F5344CB8AC3E}">
        <p14:creationId xmlns:p14="http://schemas.microsoft.com/office/powerpoint/2010/main" val="1108214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tx2"/>
                </a:solidFill>
              </a:rPr>
              <a:t>Bewakingsmogelijkheden/ observaties bij afbraak en vertering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Faeces</a:t>
            </a:r>
            <a:r>
              <a:rPr lang="nl-NL" dirty="0"/>
              <a:t> observeren op onverteerbare voedselresten</a:t>
            </a:r>
          </a:p>
          <a:p>
            <a:r>
              <a:rPr lang="nl-NL" dirty="0"/>
              <a:t>Lab : amylase en lipase</a:t>
            </a:r>
          </a:p>
        </p:txBody>
      </p:sp>
    </p:spTree>
    <p:extLst>
      <p:ext uri="{BB962C8B-B14F-4D97-AF65-F5344CB8AC3E}">
        <p14:creationId xmlns:p14="http://schemas.microsoft.com/office/powerpoint/2010/main" val="15109096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1BCB85B8D1614286DC6B7B1DA2CF9E" ma:contentTypeVersion="4" ma:contentTypeDescription="Een nieuw document maken." ma:contentTypeScope="" ma:versionID="f5a04b6f10539cf5e9ad080b1abaaaa3">
  <xsd:schema xmlns:xsd="http://www.w3.org/2001/XMLSchema" xmlns:xs="http://www.w3.org/2001/XMLSchema" xmlns:p="http://schemas.microsoft.com/office/2006/metadata/properties" xmlns:ns2="bf385a6f-3a74-47d8-a834-7fe92f75f03b" xmlns:ns3="9c86e04f-89d3-4842-bf6b-65d36f52c296" targetNamespace="http://schemas.microsoft.com/office/2006/metadata/properties" ma:root="true" ma:fieldsID="227ef1b76ca90f226c381ab991623146" ns2:_="" ns3:_="">
    <xsd:import namespace="bf385a6f-3a74-47d8-a834-7fe92f75f03b"/>
    <xsd:import namespace="9c86e04f-89d3-4842-bf6b-65d36f52c296"/>
    <xsd:element name="properties">
      <xsd:complexType>
        <xsd:sequence>
          <xsd:element name="documentManagement">
            <xsd:complexType>
              <xsd:all>
                <xsd:element ref="ns2:SharedWithDetails" minOccurs="0"/>
                <xsd:element ref="ns2:SharedWithUser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5a6f-3a74-47d8-a834-7fe92f75f03b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6e04f-89d3-4842-bf6b-65d36f52c2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1D8754-8694-40ED-8836-3F198609FD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02047-CACA-4164-BDE5-8999539703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385a6f-3a74-47d8-a834-7fe92f75f03b"/>
    <ds:schemaRef ds:uri="9c86e04f-89d3-4842-bf6b-65d36f52c2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654503-39B4-47A1-840F-B70EFEEEA38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955</Words>
  <Application>Microsoft Office PowerPoint</Application>
  <PresentationFormat>Diavoorstelling (4:3)</PresentationFormat>
  <Paragraphs>231</Paragraphs>
  <Slides>36</Slides>
  <Notes>19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40" baseType="lpstr">
      <vt:lpstr>Arial</vt:lpstr>
      <vt:lpstr>Calibri</vt:lpstr>
      <vt:lpstr>Courier New</vt:lpstr>
      <vt:lpstr>Kantoorthema</vt:lpstr>
      <vt:lpstr>Digestief  systeem</vt:lpstr>
      <vt:lpstr>Theorie bij digestief systeem</vt:lpstr>
      <vt:lpstr>Digestief systeem</vt:lpstr>
      <vt:lpstr>Digestief systeem</vt:lpstr>
      <vt:lpstr>Verschillende klinische problemen bij het digestief systeem</vt:lpstr>
      <vt:lpstr>Klinische problemen bij inname en behoefte </vt:lpstr>
      <vt:lpstr>Bewakingsmogelijkheden/ observaties inname en behoefte</vt:lpstr>
      <vt:lpstr>Klinische problemen bij afbraak en vertering</vt:lpstr>
      <vt:lpstr>Bewakingsmogelijkheden/ observaties bij afbraak en vertering</vt:lpstr>
      <vt:lpstr>Klinische problemen bij transport</vt:lpstr>
      <vt:lpstr>Observeren  bij transport</vt:lpstr>
      <vt:lpstr>Klinische problemen bij absorptie in de darmen</vt:lpstr>
      <vt:lpstr>Steatorroe</vt:lpstr>
      <vt:lpstr>Observeren  bij absorptie</vt:lpstr>
      <vt:lpstr>Welke problemen bij defecatie?</vt:lpstr>
      <vt:lpstr>Klinische problemen bij defecatie</vt:lpstr>
      <vt:lpstr>Ontkleurde faeces</vt:lpstr>
      <vt:lpstr>PowerPoint-presentatie</vt:lpstr>
      <vt:lpstr>Wormen </vt:lpstr>
      <vt:lpstr>Observaties bij defecatie</vt:lpstr>
      <vt:lpstr>Vitale dreigingen bij digestief systeem</vt:lpstr>
      <vt:lpstr>Vitale dreiging bij gastro-enteritis</vt:lpstr>
      <vt:lpstr>PowerPoint-presentatie</vt:lpstr>
      <vt:lpstr>Vitale dreiging bij peritonitis</vt:lpstr>
      <vt:lpstr>peritonitis</vt:lpstr>
      <vt:lpstr>Vitale dreiging maagdarmbloedingen</vt:lpstr>
      <vt:lpstr>Hoge tractus-digestivusbloeding</vt:lpstr>
      <vt:lpstr>PowerPoint-presentatie</vt:lpstr>
      <vt:lpstr>Lage tractus-divestivusbloeding</vt:lpstr>
      <vt:lpstr>Vitale dreiging bij ondervoeding</vt:lpstr>
      <vt:lpstr>Ondervoeding </vt:lpstr>
      <vt:lpstr>Vitale dreiging anorexia nervosa </vt:lpstr>
      <vt:lpstr>PowerPoint-presentatie</vt:lpstr>
      <vt:lpstr>Vitale dreiging bij morbide obesitas</vt:lpstr>
      <vt:lpstr>Vervolg morbide obesitas</vt:lpstr>
      <vt:lpstr>Morbide obesitas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Thermoregulatiesysteem</dc:title>
  <dc:creator>Visser,M.</dc:creator>
  <cp:lastModifiedBy>Inge Drenth - Winters</cp:lastModifiedBy>
  <cp:revision>87</cp:revision>
  <dcterms:created xsi:type="dcterms:W3CDTF">2015-11-09T12:15:21Z</dcterms:created>
  <dcterms:modified xsi:type="dcterms:W3CDTF">2021-11-30T09:51:56Z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0x010100001BCB85B8D1614286DC6B7B1DA2CF9E</vt:lpwstr>
  </property>
</Properties>
</file>